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82" r:id="rId4"/>
    <p:sldId id="272" r:id="rId5"/>
    <p:sldId id="283" r:id="rId6"/>
    <p:sldId id="284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97304"/>
          </a:xfrm>
        </p:spPr>
        <p:txBody>
          <a:bodyPr>
            <a:normAutofit lnSpcReduction="10000"/>
          </a:bodyPr>
          <a:lstStyle/>
          <a:p>
            <a:r>
              <a:rPr lang="pl-PL" b="1" u="sng" dirty="0" smtClean="0"/>
              <a:t>Moduł VI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Metody pracy nauczyciela służące rozwijaniu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VI.1. 	</a:t>
            </a:r>
            <a:r>
              <a:rPr lang="pl-PL" b="1" smtClean="0"/>
              <a:t>Metody pracy służące rozwijaniu kompetencji </a:t>
            </a:r>
          </a:p>
          <a:p>
            <a:r>
              <a:rPr lang="pl-PL" b="1" smtClean="0"/>
              <a:t>matematyczno-przyrodniczych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304" y="1052186"/>
            <a:ext cx="10649607" cy="3858016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IBSE -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Inquiry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Science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Education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nauczanie i uczenie się przedmiotów przyrodniczych kształtujące postawy badawcze ucznia (nauczanie i uczenie się przez odkrywanie/dociekanie naukowe).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51770" y="3895597"/>
            <a:ext cx="1070975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800" dirty="0" smtClean="0"/>
              <a:t>W odróżnieniu od podawczego sposobu przekazywania wiedzy naukowej, faktów, definicji i pojęć, IBSE opiera się o kształtowanie postaw i kompetencji badawczych oraz wspieranie samodzielności uczniów, jak również pracy w grupie.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626301" y="1114817"/>
            <a:ext cx="10709754" cy="518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800" dirty="0" smtClean="0"/>
              <a:t>Towarzyszące stosowaniu tej metody rozbudzanie aktywności intelektualnej i kreatywności uczniów, stwarza szansę osiągania wysokich efektów nauczania i powstrzymania spadku zainteresowania naukami przyrodniczymi. IBSE wprowadza do dydaktyki szkolnej elementy właściwe dla badań naukowych, oparte  na schemacie działania: 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pytanie badawcze - hipoteza - doświadczenia  - wnioski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01873" y="1183750"/>
            <a:ext cx="106345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800" b="1" dirty="0" smtClean="0"/>
              <a:t>Kluczowe cechy metodologii IBSE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1. Rozwijanie kultury opartej na stawianiu problemów/zagadnień/pytań.</a:t>
            </a:r>
            <a:br>
              <a:rPr lang="pl-PL" sz="2800" dirty="0" smtClean="0"/>
            </a:br>
            <a:r>
              <a:rPr lang="pl-PL" sz="2800" dirty="0" smtClean="0"/>
              <a:t>2. Praca w duchu naukowym (wykorzystanie cyklu pracy naukowców w stawianiu i badaniu zagadnień w toku uczenia się).</a:t>
            </a:r>
            <a:br>
              <a:rPr lang="pl-PL" sz="2800" dirty="0" smtClean="0"/>
            </a:br>
            <a:r>
              <a:rPr lang="pl-PL" sz="2800" dirty="0" smtClean="0"/>
              <a:t>3. Uczenie się na błędach.</a:t>
            </a:r>
            <a:br>
              <a:rPr lang="pl-PL" sz="2800" dirty="0" smtClean="0"/>
            </a:br>
            <a:r>
              <a:rPr lang="pl-PL" sz="2800" dirty="0" smtClean="0"/>
              <a:t>4. Kumulacyjny proces uczenia się.</a:t>
            </a:r>
            <a:br>
              <a:rPr lang="pl-PL" sz="2800" dirty="0" smtClean="0"/>
            </a:br>
            <a:r>
              <a:rPr lang="pl-PL" sz="2800" dirty="0" smtClean="0"/>
              <a:t>5. Doświadczenie granic możliwości dyscyplin naukowych oraz podejść interdyscyplinarnych.</a:t>
            </a:r>
            <a:br>
              <a:rPr lang="pl-PL" sz="2800" dirty="0" smtClean="0"/>
            </a:b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127342"/>
            <a:ext cx="10922695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SzPct val="110000"/>
            </a:pPr>
            <a:r>
              <a:rPr lang="pl-PL" sz="2800" b="1" dirty="0" smtClean="0"/>
              <a:t>Kluczowe cechy metodologii IBSE </a:t>
            </a:r>
            <a:r>
              <a:rPr lang="pl-PL" sz="2800" dirty="0" smtClean="0"/>
              <a:t>–</a:t>
            </a:r>
            <a:r>
              <a:rPr lang="pl-PL" sz="2800" dirty="0" err="1" smtClean="0"/>
              <a:t>cd</a:t>
            </a:r>
            <a:r>
              <a:rPr lang="pl-PL" sz="2800" dirty="0" smtClean="0"/>
              <a:t>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6. Zachęcanie w jednakowym stopniu dziewcząt i chłopców do udziału w edukacji w zakresie wszystkich dyscyplin przyrodniczych i ścisłych.</a:t>
            </a:r>
            <a:br>
              <a:rPr lang="pl-PL" sz="2800" dirty="0" smtClean="0"/>
            </a:br>
            <a:r>
              <a:rPr lang="pl-PL" sz="2800" dirty="0" smtClean="0"/>
              <a:t>7. Promowanie współdziałania i współpracy uczniów.</a:t>
            </a:r>
            <a:br>
              <a:rPr lang="pl-PL" sz="2800" dirty="0" smtClean="0"/>
            </a:br>
            <a:r>
              <a:rPr lang="pl-PL" sz="2800" dirty="0" smtClean="0"/>
              <a:t>8. Autonomiczne uczenie się; dostrzeganie potrzeb zarówno uczniów z trudnościami, jak i uczniów utalentowanych; dywersyfikacja nauczania.</a:t>
            </a:r>
            <a:br>
              <a:rPr lang="pl-PL" sz="2800" dirty="0" smtClean="0"/>
            </a:br>
            <a:r>
              <a:rPr lang="pl-PL" sz="2800" dirty="0" smtClean="0"/>
              <a:t>9. Zdobycie i utrwalenie wiedzy podstawowej (podstawowych wiadomości), przy jednoczesnym samodzielnym ustanowieniu przez uczniów powiązań myślowo-poznawczych pomiędzy elementami wiedzy nabytej z różnych źródeł.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127342"/>
            <a:ext cx="109226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Wydawać się może, że z punktu widzenia rozwoju intelektualnego i umiejętności poznawczych uczniów, IBSE jest możliwe tylko w wyższych klasach szkół ponadgimnazjalnych i to najlepiej z rozszerzonym programem nauczania chemii czy fizyki.</a:t>
            </a:r>
          </a:p>
          <a:p>
            <a:r>
              <a:rPr lang="pl-PL" sz="2800" dirty="0" smtClean="0"/>
              <a:t>Jednak warto zdać sobie sprawę z faktu, że „odkrywanie” jest naturalnym sposobem poznawania świata przez dzieci przedszkolne i w wieku wczesnoszkolnym, kiedy to obserwują one świat, wyciągają z tego wnioski i na własną rękę generalizują swoje doświadczenia życiowe. To często skutkuje bardzo zabawnymi komentarzami, lecz jest drogą we właściwym kierunku. Niestety, jak pokazały badania, system szkolny zwykle zabija tę naturalną ciekawość. 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212</Words>
  <Application>Microsoft Office PowerPoint</Application>
  <PresentationFormat>Niestandardowy</PresentationFormat>
  <Paragraphs>24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44</cp:revision>
  <dcterms:created xsi:type="dcterms:W3CDTF">2018-12-02T13:14:09Z</dcterms:created>
  <dcterms:modified xsi:type="dcterms:W3CDTF">2018-12-23T16:14:40Z</dcterms:modified>
</cp:coreProperties>
</file>